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C3F25-B03F-417C-A39B-C90469EB139B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544D740-7092-4050-90B9-836BEB767767}">
      <dgm:prSet/>
      <dgm:spPr>
        <a:solidFill>
          <a:schemeClr val="bg1"/>
        </a:solidFill>
      </dgm:spPr>
      <dgm:t>
        <a:bodyPr/>
        <a:lstStyle/>
        <a:p>
          <a:r>
            <a:rPr lang="en-US" dirty="0"/>
            <a:t>INSERT INTO Movie (</a:t>
          </a:r>
          <a:r>
            <a:rPr lang="en-US" dirty="0" err="1"/>
            <a:t>MovieID</a:t>
          </a:r>
          <a:r>
            <a:rPr lang="en-US" dirty="0"/>
            <a:t>, Title, Genre, StartDate, </a:t>
          </a:r>
          <a:r>
            <a:rPr lang="en-US" dirty="0" err="1"/>
            <a:t>ReleaseDate</a:t>
          </a:r>
          <a:r>
            <a:rPr lang="en-US" dirty="0"/>
            <a:t>) VALUES (1, 'Tales of the Deep', 'Western', '2022-08-21', '2023-12-14’);</a:t>
          </a:r>
        </a:p>
      </dgm:t>
    </dgm:pt>
    <dgm:pt modelId="{811ACD8F-8256-453F-A5CF-904142E08381}" type="parTrans" cxnId="{E1884A9E-9AE4-46F5-9018-9C8EC9E7D9D2}">
      <dgm:prSet/>
      <dgm:spPr/>
      <dgm:t>
        <a:bodyPr/>
        <a:lstStyle/>
        <a:p>
          <a:endParaRPr lang="en-US"/>
        </a:p>
      </dgm:t>
    </dgm:pt>
    <dgm:pt modelId="{F59C5EEC-0AB3-41BA-9F39-C6AD8D1BE8BA}" type="sibTrans" cxnId="{E1884A9E-9AE4-46F5-9018-9C8EC9E7D9D2}">
      <dgm:prSet/>
      <dgm:spPr/>
      <dgm:t>
        <a:bodyPr/>
        <a:lstStyle/>
        <a:p>
          <a:endParaRPr lang="en-US"/>
        </a:p>
      </dgm:t>
    </dgm:pt>
    <dgm:pt modelId="{DAE3C2FA-C085-4AA7-948B-B1FA8A51DCCF}">
      <dgm:prSet/>
      <dgm:spPr>
        <a:solidFill>
          <a:schemeClr val="bg1"/>
        </a:solidFill>
      </dgm:spPr>
      <dgm:t>
        <a:bodyPr/>
        <a:lstStyle/>
        <a:p>
          <a:r>
            <a:rPr lang="en-US" dirty="0"/>
            <a:t>INSERT INTO Actor (</a:t>
          </a:r>
          <a:r>
            <a:rPr lang="en-US" dirty="0" err="1"/>
            <a:t>ActorID</a:t>
          </a:r>
          <a:r>
            <a:rPr lang="en-US" dirty="0"/>
            <a:t>, FirstName, </a:t>
          </a:r>
          <a:r>
            <a:rPr lang="en-US" dirty="0" err="1"/>
            <a:t>LastName</a:t>
          </a:r>
          <a:r>
            <a:rPr lang="en-US" dirty="0"/>
            <a:t>, </a:t>
          </a:r>
          <a:r>
            <a:rPr lang="en-US" dirty="0" err="1"/>
            <a:t>BirthDate</a:t>
          </a:r>
          <a:r>
            <a:rPr lang="en-US" dirty="0"/>
            <a:t>, Nationality, Gender, </a:t>
          </a:r>
          <a:r>
            <a:rPr lang="en-US" dirty="0" err="1"/>
            <a:t>AgentCompany</a:t>
          </a:r>
          <a:r>
            <a:rPr lang="en-US" dirty="0"/>
            <a:t>, </a:t>
          </a:r>
        </a:p>
      </dgm:t>
    </dgm:pt>
    <dgm:pt modelId="{B828BC0B-AFF5-4B41-9921-8303E529C17C}" type="parTrans" cxnId="{7FED6C41-B116-4C37-B730-16ED899A3468}">
      <dgm:prSet/>
      <dgm:spPr/>
      <dgm:t>
        <a:bodyPr/>
        <a:lstStyle/>
        <a:p>
          <a:endParaRPr lang="en-US"/>
        </a:p>
      </dgm:t>
    </dgm:pt>
    <dgm:pt modelId="{C24AB66A-6946-43F4-9D82-48004C182F0B}" type="sibTrans" cxnId="{7FED6C41-B116-4C37-B730-16ED899A3468}">
      <dgm:prSet/>
      <dgm:spPr/>
      <dgm:t>
        <a:bodyPr/>
        <a:lstStyle/>
        <a:p>
          <a:endParaRPr lang="en-US"/>
        </a:p>
      </dgm:t>
    </dgm:pt>
    <dgm:pt modelId="{29810F77-3C74-4A35-8925-54BF5CDE01B4}" type="pres">
      <dgm:prSet presAssocID="{07BC3F25-B03F-417C-A39B-C90469EB139B}" presName="linear" presStyleCnt="0">
        <dgm:presLayoutVars>
          <dgm:animLvl val="lvl"/>
          <dgm:resizeHandles val="exact"/>
        </dgm:presLayoutVars>
      </dgm:prSet>
      <dgm:spPr/>
    </dgm:pt>
    <dgm:pt modelId="{60FAB90D-BBF8-4401-8433-BE7A3BAEEED6}" type="pres">
      <dgm:prSet presAssocID="{6544D740-7092-4050-90B9-836BEB76776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18FFC0E-6343-4502-A344-7A55F5481FF4}" type="pres">
      <dgm:prSet presAssocID="{F59C5EEC-0AB3-41BA-9F39-C6AD8D1BE8BA}" presName="spacer" presStyleCnt="0"/>
      <dgm:spPr/>
    </dgm:pt>
    <dgm:pt modelId="{9094E730-8907-4DD7-AD72-B973F96AF7E5}" type="pres">
      <dgm:prSet presAssocID="{DAE3C2FA-C085-4AA7-948B-B1FA8A51DCC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34B6A18-F097-4C70-BC8F-AC1790422673}" type="presOf" srcId="{DAE3C2FA-C085-4AA7-948B-B1FA8A51DCCF}" destId="{9094E730-8907-4DD7-AD72-B973F96AF7E5}" srcOrd="0" destOrd="0" presId="urn:microsoft.com/office/officeart/2005/8/layout/vList2"/>
    <dgm:cxn modelId="{7FED6C41-B116-4C37-B730-16ED899A3468}" srcId="{07BC3F25-B03F-417C-A39B-C90469EB139B}" destId="{DAE3C2FA-C085-4AA7-948B-B1FA8A51DCCF}" srcOrd="1" destOrd="0" parTransId="{B828BC0B-AFF5-4B41-9921-8303E529C17C}" sibTransId="{C24AB66A-6946-43F4-9D82-48004C182F0B}"/>
    <dgm:cxn modelId="{39A66F66-BB63-449A-8D3F-181540538706}" type="presOf" srcId="{07BC3F25-B03F-417C-A39B-C90469EB139B}" destId="{29810F77-3C74-4A35-8925-54BF5CDE01B4}" srcOrd="0" destOrd="0" presId="urn:microsoft.com/office/officeart/2005/8/layout/vList2"/>
    <dgm:cxn modelId="{E1884A9E-9AE4-46F5-9018-9C8EC9E7D9D2}" srcId="{07BC3F25-B03F-417C-A39B-C90469EB139B}" destId="{6544D740-7092-4050-90B9-836BEB767767}" srcOrd="0" destOrd="0" parTransId="{811ACD8F-8256-453F-A5CF-904142E08381}" sibTransId="{F59C5EEC-0AB3-41BA-9F39-C6AD8D1BE8BA}"/>
    <dgm:cxn modelId="{F03DD9F3-8E63-463C-8E57-F72F8C9711E7}" type="presOf" srcId="{6544D740-7092-4050-90B9-836BEB767767}" destId="{60FAB90D-BBF8-4401-8433-BE7A3BAEEED6}" srcOrd="0" destOrd="0" presId="urn:microsoft.com/office/officeart/2005/8/layout/vList2"/>
    <dgm:cxn modelId="{B83BF7F5-11E9-45AA-8432-32B4816EB34C}" type="presParOf" srcId="{29810F77-3C74-4A35-8925-54BF5CDE01B4}" destId="{60FAB90D-BBF8-4401-8433-BE7A3BAEEED6}" srcOrd="0" destOrd="0" presId="urn:microsoft.com/office/officeart/2005/8/layout/vList2"/>
    <dgm:cxn modelId="{B3832440-D77E-4B33-A033-4622D12A15AB}" type="presParOf" srcId="{29810F77-3C74-4A35-8925-54BF5CDE01B4}" destId="{B18FFC0E-6343-4502-A344-7A55F5481FF4}" srcOrd="1" destOrd="0" presId="urn:microsoft.com/office/officeart/2005/8/layout/vList2"/>
    <dgm:cxn modelId="{2003B055-E476-4907-B524-F9A1DB46B626}" type="presParOf" srcId="{29810F77-3C74-4A35-8925-54BF5CDE01B4}" destId="{9094E730-8907-4DD7-AD72-B973F96AF7E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AB90D-BBF8-4401-8433-BE7A3BAEEED6}">
      <dsp:nvSpPr>
        <dsp:cNvPr id="0" name=""/>
        <dsp:cNvSpPr/>
      </dsp:nvSpPr>
      <dsp:spPr>
        <a:xfrm>
          <a:off x="0" y="31329"/>
          <a:ext cx="10515600" cy="2089619"/>
        </a:xfrm>
        <a:prstGeom prst="roundRect">
          <a:avLst/>
        </a:prstGeom>
        <a:solidFill>
          <a:schemeClr val="bg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INSERT INTO Movie (</a:t>
          </a:r>
          <a:r>
            <a:rPr lang="en-US" sz="3800" kern="1200" dirty="0" err="1"/>
            <a:t>MovieID</a:t>
          </a:r>
          <a:r>
            <a:rPr lang="en-US" sz="3800" kern="1200" dirty="0"/>
            <a:t>, Title, Genre, StartDate, </a:t>
          </a:r>
          <a:r>
            <a:rPr lang="en-US" sz="3800" kern="1200" dirty="0" err="1"/>
            <a:t>ReleaseDate</a:t>
          </a:r>
          <a:r>
            <a:rPr lang="en-US" sz="3800" kern="1200" dirty="0"/>
            <a:t>) VALUES (1, 'Tales of the Deep', 'Western', '2022-08-21', '2023-12-14’);</a:t>
          </a:r>
        </a:p>
      </dsp:txBody>
      <dsp:txXfrm>
        <a:off x="102007" y="133336"/>
        <a:ext cx="10311586" cy="1885605"/>
      </dsp:txXfrm>
    </dsp:sp>
    <dsp:sp modelId="{9094E730-8907-4DD7-AD72-B973F96AF7E5}">
      <dsp:nvSpPr>
        <dsp:cNvPr id="0" name=""/>
        <dsp:cNvSpPr/>
      </dsp:nvSpPr>
      <dsp:spPr>
        <a:xfrm>
          <a:off x="0" y="2230389"/>
          <a:ext cx="10515600" cy="2089619"/>
        </a:xfrm>
        <a:prstGeom prst="roundRect">
          <a:avLst/>
        </a:prstGeom>
        <a:solidFill>
          <a:schemeClr val="bg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INSERT INTO Actor (</a:t>
          </a:r>
          <a:r>
            <a:rPr lang="en-US" sz="3800" kern="1200" dirty="0" err="1"/>
            <a:t>ActorID</a:t>
          </a:r>
          <a:r>
            <a:rPr lang="en-US" sz="3800" kern="1200" dirty="0"/>
            <a:t>, FirstName, </a:t>
          </a:r>
          <a:r>
            <a:rPr lang="en-US" sz="3800" kern="1200" dirty="0" err="1"/>
            <a:t>LastName</a:t>
          </a:r>
          <a:r>
            <a:rPr lang="en-US" sz="3800" kern="1200" dirty="0"/>
            <a:t>, </a:t>
          </a:r>
          <a:r>
            <a:rPr lang="en-US" sz="3800" kern="1200" dirty="0" err="1"/>
            <a:t>BirthDate</a:t>
          </a:r>
          <a:r>
            <a:rPr lang="en-US" sz="3800" kern="1200" dirty="0"/>
            <a:t>, Nationality, Gender, </a:t>
          </a:r>
          <a:r>
            <a:rPr lang="en-US" sz="3800" kern="1200" dirty="0" err="1"/>
            <a:t>AgentCompany</a:t>
          </a:r>
          <a:r>
            <a:rPr lang="en-US" sz="3800" kern="1200" dirty="0"/>
            <a:t>, </a:t>
          </a:r>
        </a:p>
      </dsp:txBody>
      <dsp:txXfrm>
        <a:off x="102007" y="2332396"/>
        <a:ext cx="10311586" cy="1885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mputer Servers">
            <a:extLst>
              <a:ext uri="{FF2B5EF4-FFF2-40B4-BE49-F238E27FC236}">
                <a16:creationId xmlns:a16="http://schemas.microsoft.com/office/drawing/2014/main" id="{9F8B7B61-BAD8-78E6-4EE1-604D15AE6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Project Presentation by Gokul S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Cleveland State University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IST 634 | Enterprise Database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November 09, 2024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7AF34E-88E1-7C11-BDDC-89B1AEBE091D}"/>
              </a:ext>
            </a:extLst>
          </p:cNvPr>
          <p:cNvSpPr/>
          <p:nvPr/>
        </p:nvSpPr>
        <p:spPr>
          <a:xfrm>
            <a:off x="2321814" y="1058225"/>
            <a:ext cx="7543800" cy="15819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+mj-lt"/>
              </a:rPr>
              <a:t>Galaxy Studios Comprehensive SQL Database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Sample Queries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769" y="1762887"/>
            <a:ext cx="4586513" cy="4500087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SELECT 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m.Title</a:t>
            </a:r>
            <a:r>
              <a:rPr lang="en-US" sz="1100" dirty="0">
                <a:solidFill>
                  <a:schemeClr val="bg1"/>
                </a:solidFill>
              </a:rPr>
              <a:t> AS "Movie Title",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CONCAT(</a:t>
            </a:r>
            <a:r>
              <a:rPr lang="en-US" sz="1100" dirty="0" err="1">
                <a:solidFill>
                  <a:schemeClr val="bg1"/>
                </a:solidFill>
              </a:rPr>
              <a:t>a.FirstName</a:t>
            </a:r>
            <a:r>
              <a:rPr lang="en-US" sz="1100" dirty="0">
                <a:solidFill>
                  <a:schemeClr val="bg1"/>
                </a:solidFill>
              </a:rPr>
              <a:t>, ' ‘, 	</a:t>
            </a:r>
            <a:r>
              <a:rPr lang="en-US" sz="1100" dirty="0" err="1">
                <a:solidFill>
                  <a:schemeClr val="bg1"/>
                </a:solidFill>
              </a:rPr>
              <a:t>a.LastName</a:t>
            </a:r>
            <a:r>
              <a:rPr lang="en-US" sz="1100" dirty="0">
                <a:solidFill>
                  <a:schemeClr val="bg1"/>
                </a:solidFill>
              </a:rPr>
              <a:t>) AS "Antagonist Name",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a.Gender</a:t>
            </a:r>
            <a:r>
              <a:rPr lang="en-US" sz="1100" dirty="0">
                <a:solidFill>
                  <a:schemeClr val="bg1"/>
                </a:solidFill>
              </a:rPr>
              <a:t> AS "Antagonist Gender",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aw.AwardName</a:t>
            </a:r>
            <a:r>
              <a:rPr lang="en-US" sz="1100" dirty="0">
                <a:solidFill>
                  <a:schemeClr val="bg1"/>
                </a:solidFill>
              </a:rPr>
              <a:t> AS "Award Name",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aw.Category</a:t>
            </a:r>
            <a:r>
              <a:rPr lang="en-US" sz="1100" dirty="0">
                <a:solidFill>
                  <a:schemeClr val="bg1"/>
                </a:solidFill>
              </a:rPr>
              <a:t> AS "Award Category",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ma.AwardDate</a:t>
            </a:r>
            <a:r>
              <a:rPr lang="en-US" sz="1100" dirty="0">
                <a:solidFill>
                  <a:schemeClr val="bg1"/>
                </a:solidFill>
              </a:rPr>
              <a:t> AS "Award Date"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FROM 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Movie m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JOIN 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Actor a ON </a:t>
            </a:r>
            <a:r>
              <a:rPr lang="en-US" sz="1100" dirty="0" err="1">
                <a:solidFill>
                  <a:schemeClr val="bg1"/>
                </a:solidFill>
              </a:rPr>
              <a:t>m.Antagonist</a:t>
            </a:r>
            <a:r>
              <a:rPr lang="en-US" sz="1100" dirty="0">
                <a:solidFill>
                  <a:schemeClr val="bg1"/>
                </a:solidFill>
              </a:rPr>
              <a:t> = </a:t>
            </a:r>
            <a:r>
              <a:rPr lang="en-US" sz="1100" dirty="0" err="1">
                <a:solidFill>
                  <a:schemeClr val="bg1"/>
                </a:solidFill>
              </a:rPr>
              <a:t>a.ActorID</a:t>
            </a:r>
            <a:endParaRPr lang="en-US" sz="1100" dirty="0">
              <a:solidFill>
                <a:schemeClr val="bg1"/>
              </a:solidFill>
            </a:endParaRP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JOIN 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Movie_Awards</a:t>
            </a:r>
            <a:r>
              <a:rPr lang="en-US" sz="1100" dirty="0">
                <a:solidFill>
                  <a:schemeClr val="bg1"/>
                </a:solidFill>
              </a:rPr>
              <a:t> ma ON </a:t>
            </a:r>
            <a:r>
              <a:rPr lang="en-US" sz="1100" dirty="0" err="1">
                <a:solidFill>
                  <a:schemeClr val="bg1"/>
                </a:solidFill>
              </a:rPr>
              <a:t>m.MovieID</a:t>
            </a:r>
            <a:r>
              <a:rPr lang="en-US" sz="1100" dirty="0">
                <a:solidFill>
                  <a:schemeClr val="bg1"/>
                </a:solidFill>
              </a:rPr>
              <a:t> = </a:t>
            </a:r>
            <a:r>
              <a:rPr lang="en-US" sz="1100" dirty="0" err="1">
                <a:solidFill>
                  <a:schemeClr val="bg1"/>
                </a:solidFill>
              </a:rPr>
              <a:t>ma.MovieID</a:t>
            </a:r>
            <a:endParaRPr lang="en-US" sz="1100" dirty="0">
              <a:solidFill>
                <a:schemeClr val="bg1"/>
              </a:solidFill>
            </a:endParaRP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JOIN 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Award aw ON </a:t>
            </a:r>
            <a:r>
              <a:rPr lang="en-US" sz="1100" dirty="0" err="1">
                <a:solidFill>
                  <a:schemeClr val="bg1"/>
                </a:solidFill>
              </a:rPr>
              <a:t>ma.AwardID</a:t>
            </a:r>
            <a:r>
              <a:rPr lang="en-US" sz="1100" dirty="0">
                <a:solidFill>
                  <a:schemeClr val="bg1"/>
                </a:solidFill>
              </a:rPr>
              <a:t> = </a:t>
            </a:r>
            <a:r>
              <a:rPr lang="en-US" sz="1100" dirty="0" err="1">
                <a:solidFill>
                  <a:schemeClr val="bg1"/>
                </a:solidFill>
              </a:rPr>
              <a:t>aw.AwardID</a:t>
            </a:r>
            <a:endParaRPr lang="en-US" sz="1100" dirty="0">
              <a:solidFill>
                <a:schemeClr val="bg1"/>
              </a:solidFill>
            </a:endParaRP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WHERE </a:t>
            </a:r>
          </a:p>
          <a:p>
            <a:pPr marL="0" indent="0" defTabSz="914400">
              <a:lnSpc>
                <a:spcPct val="114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   </a:t>
            </a:r>
            <a:r>
              <a:rPr lang="en-US" sz="1100" dirty="0" err="1">
                <a:solidFill>
                  <a:schemeClr val="bg1"/>
                </a:solidFill>
              </a:rPr>
              <a:t>aw.Category</a:t>
            </a:r>
            <a:r>
              <a:rPr lang="en-US" sz="1100" dirty="0">
                <a:solidFill>
                  <a:schemeClr val="bg1"/>
                </a:solidFill>
              </a:rPr>
              <a:t> LIKE '%Actor%'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03DA7E-8F21-54C7-95E0-9BC501F8A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1" b="11843"/>
          <a:stretch/>
        </p:blipFill>
        <p:spPr bwMode="auto">
          <a:xfrm>
            <a:off x="5627684" y="2025616"/>
            <a:ext cx="5666547" cy="194049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Stored Procedures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Update Movie Revenue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Retrieve High-Rated Movies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Insert New Movie Record. Automates routine tasks and ensures consistency.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Triggers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2474" y="1130846"/>
            <a:ext cx="58972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Used for business rules enforcement: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Prevent Negative Revenue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Default Award Date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Prevent Duplicate Awards for the Same Movie on the Same Date.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Security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User roles: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Admin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Sales Manager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Inventory Manager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Reviewer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Analyst. Provides controlled access and protects sensitive data.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Backup Strategy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Includes: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Full Backup (weekly)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Differential Backup (daily)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Transaction Log Backup (hourly). Stored on-site and off-site for disaster recovery.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chemeClr val="bg1"/>
                </a:solidFill>
              </a:rPr>
              <a:t>Conclusion &amp; Demonstration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3224" y="860612"/>
            <a:ext cx="5246504" cy="502382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Galaxy Studios’ SQL Database System streamlines data management, supports operational goals, and provides analytics. A brief demonstration will follow.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407D0469-6117-6E55-666E-E238761E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96" b="3234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r>
              <a:rPr lang="en-US" sz="3600"/>
              <a:t>Company Overview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9319" y="2263793"/>
            <a:ext cx="4458446" cy="310974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/>
              <a:t>Galaxy Studios Inc. is a film production company specializing in creating high-quality cinematic content across genres. Focuses on pre-production and production.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Project Objectives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654" y="655672"/>
            <a:ext cx="5869388" cy="504149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Develop a robust database system to support: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Talent Management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Production Details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Financial Tracking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Awards &amp; Recognition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Audience Feedback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Database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Designed to support data management across film production stages. Key focus on efficient data retrieval, data integrity, and reducing redundancy (3NF).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Entities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Core entities in the database:</a:t>
            </a:r>
          </a:p>
          <a:p>
            <a:pPr marL="857250" lvl="1" indent="-457200"/>
            <a:r>
              <a:rPr lang="en-US" sz="2000">
                <a:solidFill>
                  <a:schemeClr val="bg1"/>
                </a:solidFill>
              </a:rPr>
              <a:t>Movie</a:t>
            </a:r>
          </a:p>
          <a:p>
            <a:pPr marL="857250" lvl="1" indent="-457200"/>
            <a:r>
              <a:rPr lang="en-US" sz="2000">
                <a:solidFill>
                  <a:schemeClr val="bg1"/>
                </a:solidFill>
              </a:rPr>
              <a:t>Actor</a:t>
            </a:r>
          </a:p>
          <a:p>
            <a:pPr marL="857250" lvl="1" indent="-457200"/>
            <a:r>
              <a:rPr lang="en-US" sz="2000">
                <a:solidFill>
                  <a:schemeClr val="bg1"/>
                </a:solidFill>
              </a:rPr>
              <a:t>Director</a:t>
            </a:r>
          </a:p>
          <a:p>
            <a:pPr marL="857250" lvl="1" indent="-457200"/>
            <a:r>
              <a:rPr lang="en-US" sz="2000">
                <a:solidFill>
                  <a:schemeClr val="bg1"/>
                </a:solidFill>
              </a:rPr>
              <a:t>Producer</a:t>
            </a:r>
          </a:p>
          <a:p>
            <a:pPr marL="857250" lvl="1" indent="-457200"/>
            <a:r>
              <a:rPr lang="en-US" sz="2000">
                <a:solidFill>
                  <a:schemeClr val="bg1"/>
                </a:solidFill>
              </a:rPr>
              <a:t>Crew</a:t>
            </a:r>
          </a:p>
          <a:p>
            <a:pPr marL="857250" lvl="1" indent="-457200"/>
            <a:r>
              <a:rPr lang="en-US" sz="2000">
                <a:solidFill>
                  <a:schemeClr val="bg1"/>
                </a:solidFill>
              </a:rPr>
              <a:t>Awards</a:t>
            </a:r>
          </a:p>
          <a:p>
            <a:pPr marL="857250" lvl="1" indent="-457200"/>
            <a:r>
              <a:rPr lang="en-US" sz="2000">
                <a:solidFill>
                  <a:schemeClr val="bg1"/>
                </a:solidFill>
              </a:rPr>
              <a:t>Reviewers</a:t>
            </a:r>
          </a:p>
          <a:p>
            <a:pPr marL="857250" lvl="1" indent="-457200"/>
            <a:r>
              <a:rPr lang="en-US" sz="2000">
                <a:solidFill>
                  <a:schemeClr val="bg1"/>
                </a:solidFill>
              </a:rPr>
              <a:t>Review</a:t>
            </a:r>
          </a:p>
          <a:p>
            <a:pPr marL="857250" lvl="1" indent="-457200"/>
            <a:r>
              <a:rPr lang="en-US" sz="2000">
                <a:solidFill>
                  <a:schemeClr val="bg1"/>
                </a:solidFill>
              </a:rPr>
              <a:t>Crew Linking (for many-to-many relationships)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>
                <a:solidFill>
                  <a:schemeClr val="bg1"/>
                </a:solidFill>
              </a:rPr>
              <a:t>Entity-Relationship (ER) Diagram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Visual representation of relationships among entities. Shows data flow across production stages and dependencies between elements.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3635B9-20B8-8607-8FD4-925A3A81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18302"/>
            <a:ext cx="5666547" cy="56213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899" y="669925"/>
            <a:ext cx="4414629" cy="1325563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Normalization</a:t>
            </a:r>
          </a:p>
        </p:txBody>
      </p:sp>
      <p:pic>
        <p:nvPicPr>
          <p:cNvPr id="5" name="Picture 4" descr="Molecular structure and periodic table on a desk">
            <a:extLst>
              <a:ext uri="{FF2B5EF4-FFF2-40B4-BE49-F238E27FC236}">
                <a16:creationId xmlns:a16="http://schemas.microsoft.com/office/drawing/2014/main" id="{E203B085-B9C4-89BC-5541-E72FC0E7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44" r="38759" b="-1"/>
          <a:stretch/>
        </p:blipFill>
        <p:spPr>
          <a:xfrm>
            <a:off x="20" y="10"/>
            <a:ext cx="5753082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026340"/>
            <a:ext cx="1089660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899" y="2400303"/>
            <a:ext cx="5265421" cy="411019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Applied to achieve 3NF:</a:t>
            </a:r>
          </a:p>
          <a:p>
            <a:pPr lvl="1"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</a:rPr>
              <a:t>1NF - Atomic values</a:t>
            </a:r>
          </a:p>
          <a:p>
            <a:pPr lvl="1"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</a:rPr>
              <a:t>2NF - No partial dependency</a:t>
            </a:r>
          </a:p>
          <a:p>
            <a:pPr lvl="1"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</a:rPr>
              <a:t>3NF - No transitive dependency. Enhances data integrity and minimizes redundancy.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bg1"/>
                </a:solidFill>
              </a:rPr>
              <a:t>SQL Implementation - Review Table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769" y="1909192"/>
            <a:ext cx="6115679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CREATE TABLE Review (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MovieID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 INT,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ReviewerID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 INT,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ReviewerRating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 varchar(50),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ReviewerDescription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 varchar(255),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    PRIMARY KEY (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MovieID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ReviewerID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)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SimSun" panose="02010600030101010101" pitchFamily="2" charset="-122"/>
              </a:rPr>
              <a:t>);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8DBD501-2B6D-6A0F-D1C5-97AF6A3C9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Sample Data Insertion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F9F6DE4F-4707-0201-0FD3-B12242A11A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29410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501</Words>
  <Application>Microsoft Office PowerPoint</Application>
  <PresentationFormat>Widescreen</PresentationFormat>
  <Paragraphs>87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Times New Roman</vt:lpstr>
      <vt:lpstr>Office Theme</vt:lpstr>
      <vt:lpstr>PowerPoint Presentation</vt:lpstr>
      <vt:lpstr>Company Overview</vt:lpstr>
      <vt:lpstr>Project Objectives</vt:lpstr>
      <vt:lpstr>Database Design</vt:lpstr>
      <vt:lpstr>Entities</vt:lpstr>
      <vt:lpstr>Entity-Relationship (ER) Diagram</vt:lpstr>
      <vt:lpstr>Normalization</vt:lpstr>
      <vt:lpstr>SQL Implementation - Review Table</vt:lpstr>
      <vt:lpstr>Sample Data Insertion</vt:lpstr>
      <vt:lpstr>Sample Queries</vt:lpstr>
      <vt:lpstr>Stored Procedures</vt:lpstr>
      <vt:lpstr>Triggers</vt:lpstr>
      <vt:lpstr>Data Security</vt:lpstr>
      <vt:lpstr>Backup Strategy</vt:lpstr>
      <vt:lpstr>Conclusion &amp; Demonstration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Nikith Neelisetty</dc:creator>
  <cp:keywords/>
  <dc:description>generated using python-pptx</dc:description>
  <cp:lastModifiedBy>Nikith Neelisetty</cp:lastModifiedBy>
  <cp:revision>2</cp:revision>
  <dcterms:created xsi:type="dcterms:W3CDTF">2013-01-27T09:14:16Z</dcterms:created>
  <dcterms:modified xsi:type="dcterms:W3CDTF">2024-11-10T07:01:16Z</dcterms:modified>
  <cp:category/>
</cp:coreProperties>
</file>